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64" r:id="rId4"/>
    <p:sldId id="263" r:id="rId5"/>
    <p:sldId id="262" r:id="rId6"/>
    <p:sldId id="258" r:id="rId7"/>
    <p:sldId id="260" r:id="rId8"/>
    <p:sldId id="259" r:id="rId9"/>
    <p:sldId id="265" r:id="rId10"/>
    <p:sldId id="267" r:id="rId11"/>
    <p:sldId id="266" r:id="rId12"/>
    <p:sldId id="286" r:id="rId13"/>
    <p:sldId id="285" r:id="rId14"/>
    <p:sldId id="287" r:id="rId15"/>
    <p:sldId id="288" r:id="rId16"/>
    <p:sldId id="289" r:id="rId17"/>
    <p:sldId id="290" r:id="rId18"/>
    <p:sldId id="279" r:id="rId19"/>
    <p:sldId id="278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270" r:id="rId31"/>
    <p:sldId id="271" r:id="rId32"/>
    <p:sldId id="301" r:id="rId33"/>
    <p:sldId id="307" r:id="rId34"/>
    <p:sldId id="302" r:id="rId35"/>
    <p:sldId id="303" r:id="rId36"/>
    <p:sldId id="304" r:id="rId37"/>
    <p:sldId id="305" r:id="rId38"/>
    <p:sldId id="306" r:id="rId39"/>
    <p:sldId id="273" r:id="rId40"/>
    <p:sldId id="275" r:id="rId41"/>
    <p:sldId id="274" r:id="rId42"/>
    <p:sldId id="276" r:id="rId43"/>
    <p:sldId id="277" r:id="rId44"/>
    <p:sldId id="281" r:id="rId45"/>
    <p:sldId id="282" r:id="rId46"/>
    <p:sldId id="283" r:id="rId47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3" autoAdjust="0"/>
    <p:restoredTop sz="91580" autoAdjust="0"/>
  </p:normalViewPr>
  <p:slideViewPr>
    <p:cSldViewPr>
      <p:cViewPr varScale="1">
        <p:scale>
          <a:sx n="68" d="100"/>
          <a:sy n="68" d="100"/>
        </p:scale>
        <p:origin x="40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D901FB-98F9-4B56-827F-E72998ECFC31}" type="datetimeFigureOut">
              <a:rPr lang="ko-KR" altLang="en-US" smtClean="0"/>
              <a:t>2018-10-01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0BF4C-33D5-4F1D-BF78-BF192CC08C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8266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병원간호사회에서는 매년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일을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천사데이로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지정하고 간호사 봉사활동을 진행합니다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건강한 삶은 간호사와 함께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건강을 지키는 깨끗한 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올바른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손씻기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5464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어떻게 손을 씻나요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17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나청결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참기쁨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간호사님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평소에 손을 자주 씻는 것 같기는 한데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충 씻은 것 같아요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어떻게 씻어야 할까요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참기쁨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물과 비누로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손씻는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방법을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알려드릴께요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손에 물을 묻히고 비누를 바른 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 이상 문지른 후 깨끗한 물로 헹궈야 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함께 해볼까요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8704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참기쁨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손바닥과 손바닥을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마주대고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문질러 주세요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8180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참기쁨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손등과 손바닥을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마주대고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문질러 주세요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2451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참기쁨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손바닥을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마주대고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손깍지를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끼고 문질러 주세요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983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참기쁨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손가락을 마주잡고 문질러 주세요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1565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참기쁨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엄지손가락을 다른 편 손바닥으로 돌려주면서 문질러 주세요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5596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참기쁨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손가락을 반대편 손바닥에 놓고 문지르며 손톱 밑을 깨끗하게 하세요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9603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참기쁨</a:t>
            </a:r>
            <a:r>
              <a:rPr lang="ko-KR" altLang="en-US" dirty="0" smtClean="0"/>
              <a:t> </a:t>
            </a:r>
            <a:r>
              <a:rPr lang="en-US" altLang="ko-KR" dirty="0" smtClean="0"/>
              <a:t>:</a:t>
            </a:r>
            <a:r>
              <a:rPr lang="en-US" altLang="ko-KR" baseline="0" dirty="0" smtClean="0"/>
              <a:t>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물없이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손소독제로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손씻기를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해볼까요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손이 마른 상태에서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손소독제를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모든 표면을 다 덮을 수 있도록 충분히 적용한 후 손의 모든 표면에 소독제가 접촉되도록 하며 손의 모든 표면이 마를 때까지 문지릅니다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비누로 씻을 때처럼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손바닥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손등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손가락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손톱 밑까지 문질러 준 후 완전히 건조 시키면 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어렵지 않죠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0338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참기쁨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손을 씻기 전과 후 사진을 비교해 볼까요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올바른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손씻기를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통해 미생물의 수가 감소되는 것을 확인할 수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정말 놀랍지요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6340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 내 손은 얼마나 깨끗할까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57988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참기쁨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병원에서는 언제 손을 씻으면 될까요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환자의 이동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목욕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식사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옷 입히기 등 환자와 접촉 전에 손을 씻어주세요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3540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참기쁨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음식 준비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구강 간호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안약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점적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등 청결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무균 처치 전에 손을 씻어주세요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4713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참기쁨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환자 부재상태에서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린넨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교환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테이블 청소 등 환자의 주변환경 접촉 후 손을 씻어주세요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35020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참기쁨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환자의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주사 처치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이동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목욕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식사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옷 입히기 등 환자와 접촉 후에 손을 씻어주세요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21719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참기쁨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점막 또는 손상된 피부 접촉 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배설물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린넨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소변기 등을 만진 후 손을 씻어주세요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1919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참기쁨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일상생활에서는 언제 손을 씻어야 하는지 알아볼게요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음식섭취 전후 또는 음식을 준비할 때 손을 씻어주세요</a:t>
            </a:r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66224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참기쁨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화장실 이용 후 또는 기저귀 교체 전후 손을 씻어주세요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34783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참기쁨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코를 풀거나 기침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재채기를 한 후 손을 씻어주세요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18244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참기쁨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쓰레기를 취급하거나 동물관련 폐기물 등에 접촉 한 후 손을 씻어주세요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69571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참기쁨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상처나 창상을 다루기 전후 손을 씻어주세요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524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나레이터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최근 들어 직장인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나청결씨는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손씻기를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강조하는 기사를 자주 접하게 되어 올바른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손씻기가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중요하다는 생각은 가지고 있었지만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그냥 지나치는 경우가 많았다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참기쁨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나청결님의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손은 지금 얼마나 깨끗하다고 생각하세요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나청결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글쎄요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보기에는 깨끗한 것 같은데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22245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나청결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화장실 다녀온 후에만 잘 씻으면 된다고 생각했었는데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……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수시로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40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초이상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손을 잘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씻어야겠군요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참기쁨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맞아요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08283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손씻기로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예방할 수 있는 질병은 무엇인가요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81507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나청결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참기쁨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간호사님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올바른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손씻기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방법 잘 배웠습니다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손씻기로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어떤 질병을 예방 할 수 있는 건가요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참기쁨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병원균에 오염된 손은 눈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 등을 접촉하면서 다양한 감염성 질환을 유발시키거나 전파시켜요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구체적으로 알아볼까요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손씻기로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예방할 수 있는 질병에는 장티푸스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형 간염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장출혈성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대장균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감염증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세균성 이질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호흡기 세포 융합바이러스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감염증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인플루엔자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등이 있어요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</a:t>
            </a:r>
            <a:endParaRPr lang="ko-KR" altLang="ko-KR" dirty="0" smtClean="0">
              <a:effectLst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95011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참기쁨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장티푸스는 주로 환자나 보균자의 대변이나 소변에 오염된 음식물이나 물에 의해 전파되는데 고열이 지속되면서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두통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복통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설사나 변비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피부질환 등을 일으킵니다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18351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참기쁨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형 간염은 환자의 분변에 오염된 물이나 음식물 섭취를 통한 간접 전파로 질병을 일으키게 되는데 발열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식욕감퇴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구역 및 구토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암갈색 소변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권태감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식욕부진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복부 불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쾌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황달 등을 일으킵니다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09784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참기쁨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장출혈성대장균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감염증은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식수나 식품을 매개로 전파되는데 발열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오심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심한 경련성 복통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설사 등을 일으킵니다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1326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참기쁨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세균성 이질은 오염된 식수와 식품을 매개로 전파되는데 고열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구역질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경련성 복통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설사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잔변감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등을 일으킵니다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11674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참기쁨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호흡기 세포 융합 바이러스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감염증은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감염된 환자의 분비물과 직접 접촉 또는 호흡기 비말 전파 등으로 전파되는데 콧물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인후통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기침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가래가 흔하며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코막힘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쉰목소리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천명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구토 등의 증상이 나타납니다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00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참기쁨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인플루엔자는 감염된 환자의 호흡기로부터 비말로 전파되는데 고열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마른기침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인후통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등 호흡기 증상과 두통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근육통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피로감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쇠약감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 전신증상을 일으킵니다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여러 가지 질병을 예방하기 위해서는 올바른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손씻기를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생활화하는 것이 가장 중요합니다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05320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 smtClean="0"/>
              <a:t>나청결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올바른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손씻기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방법으로 많은 질병을 예방할 수 있으니 잘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실천해야겠어요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dirty="0" smtClean="0">
              <a:effectLst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7740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참기쁨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안녕하세요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저는 오늘 여러분과 함께 할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참기쁨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간호사입니다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손씻기는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모든 질병 예방을 위한 기초로 그 중요성이 강조되고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올바른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손씻기의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중요성에 대해 함께 알아볼까요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손에는 세균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바이러스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곰팡이 등 여러가지 미생물들이 살고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있는데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보통 한쪽 손에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 마리 정도 된다고 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나청결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(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매우 놀람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6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마리요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엄청나군요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그렇게 많은 미생물들이 살고 있는데 건강에는 문제가 없을까요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16922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손씻기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것이 궁금해요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86139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나청결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손씻기를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하면 정말로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감염병을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예방할 수 있나요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참기쁨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손씻기는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의료 및 지역사회 환경에서 병원체의 전파를 예방할 수 있는 가장 중요한 방법입니다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 관찰 연구에서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손씻기를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열심히 한 결과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감염병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특히 의료기관 내에서 발생한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감염병이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감소하는 효과를 확인할 수 있었습니다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오염된 손은 환자 간 또는 오염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청결 구역 간에 병원체를 전파시키는 매개체가 되기도 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69942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 smtClean="0"/>
              <a:t>나청결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물 없이 사용하는 알코올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손소독제는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비누와 물로 손을 씻는 것보다 효과가 떨어지나요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번에 얼마나 사용해야 하나요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ko-KR" dirty="0" smtClean="0">
              <a:effectLst/>
            </a:endParaRPr>
          </a:p>
          <a:p>
            <a:r>
              <a:rPr lang="ko-KR" altLang="en-US" dirty="0" err="1" smtClean="0"/>
              <a:t>참기쁨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그렇지 않습니다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물 없이 사용하는 알코올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손소독제가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비누와 물로 손을 씻는 것만큼의 효과가 있는 것은 여러 연구에서 입증된 바가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알코올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손소독제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회 사용량은 정량화되어 있지 않고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사용자의 손의 크기에 따라서 적용하면 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사용자의 손을 충분히 덮고 모든 면을 문지를 수 있는 양이면 충분합니다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05542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나청결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언제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항균비누를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이용해서 손을 씻어야 하나요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참기쁨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상황에서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항균비누를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사용해야 하는 것은 아니며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오히려 내성을 일으키는 결과를 초래할 수도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항균 비누를 이용한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손씻기는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보통 의료기관에서 수술 또는 장시간의 시술 시에 필요합니다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93628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나청결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비누와 물로 손을 씻은 후에 손은 어떻게 건조시켜야 하나요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참기쁨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전용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디스펜서의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일회용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종이타올을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이용하여 건조합니다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밀폐형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디스펜서가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오픈형에 비해 수전에서 튀는 물로 인한 오염을 방지할 수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손의 피부 관리를 위해 손을 씻은 후 로션을 바르는 것도 가능합니다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76116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나청결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손을 씻는 대신에 장갑을 착용해도 되나요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참기쁨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혈액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체액 등 눈에 보이는 오염물질을 접촉할 때 장갑을 착용하지만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중 약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정도는 미세 구멍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손상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있고 이는 장갑을 끼고 있는 시간이 길어질수록 증가한다고 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장갑을 벗을 때 주의를 기울여도 대부분 장갑에 묻은 오염물질이 손을 오염시키게 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그렇기 때문에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장갑을 끼고 난 후에도 손은 오염된 것으로 간주하여 반드시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손씻기를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해야 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61036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나레이터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건강한 삶을 원하세요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감염을 예방하는 가장 간단하고 효과적인 방법인 ‘올바른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손씻기’를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실천하는 것입니다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나청결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참기쁨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건강을 지키는 깨끗한 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올바른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손씻기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간호사와 함께 하세요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0397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참기쁨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대부분의 감염성 질환은 공기를 통해 코나 입으로 병균이 직접 침입하기 보다는 바이러스가 묻은 손을 눈이나 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입에 접촉함으로써 감염되는 경우가 더 많습니다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사람의 몸은 세균의 숫자를 줄여 주기만 하더라도 감염성 질환의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70%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예방할 수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나청결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(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심각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세균의 숫자를 어떻게 줄일 수 있을까요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ko-KR" dirty="0" smtClean="0">
              <a:effectLst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6280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참기쁨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그건 바로 ‘올바른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손씻기’예요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손씻기는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감염을 예방하는데 있어서 가장 간단하고 효과적인 방법입니다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뿐만 아니라 모든 감염성 질환의 유행 시 지켜야 하는 개인위생에서 가장 중요한 부분입니다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나청결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 바로 손을 </a:t>
            </a:r>
            <a:r>
              <a:rPr lang="ko-KR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씻어야겠는걸요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8723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손을 잘 씻지 않는다면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3473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나청결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손을 잘 씻지 않는다면 어떻게 될까요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참기쁨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일상생활 중 우리의 손은 알게 모르게 미생물 등에 오염됩니다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시간에 따른 </a:t>
            </a:r>
            <a:r>
              <a:rPr lang="ko-KR" altLang="en-US" dirty="0" smtClean="0"/>
              <a:t>미생물의 증가 양상을 보면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마리가 정착해서 분열 증식하는데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 후면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64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마리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 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천여 마리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3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 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26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 마리로 기하급수적으로 늘어납니다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4081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참기쁨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몇 시간 동안 손을 씻지 않을 경우 병원균은 계속 증식하지만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손을 씻을 경우 균 수가 감소합니다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균 수가 감소하면 균이 감염을 일으키지 못하게 되는데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40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 동안 비누로 손을 씻을 경우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99%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세균이 제거됩니다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손을 깨끗하게 씻어야 하는 이유 아시겠죠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나청결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손씻기만으로도 세균을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99%</a:t>
            </a:r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정도 제거할 수 있다고 하니 대단하네요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BF4C-33D5-4F1D-BF78-BF192CC08CD4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311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0270-0FBE-4931-883A-E8610028BDFE}" type="datetimeFigureOut">
              <a:rPr lang="ko-KR" altLang="en-US" smtClean="0"/>
              <a:pPr/>
              <a:t>2018-10-01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6489-256F-4A5A-AE5F-EABA1DF70E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698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0270-0FBE-4931-883A-E8610028BDFE}" type="datetimeFigureOut">
              <a:rPr lang="ko-KR" altLang="en-US" smtClean="0"/>
              <a:pPr/>
              <a:t>2018-10-01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6489-256F-4A5A-AE5F-EABA1DF70E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358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0270-0FBE-4931-883A-E8610028BDFE}" type="datetimeFigureOut">
              <a:rPr lang="ko-KR" altLang="en-US" smtClean="0"/>
              <a:pPr/>
              <a:t>2018-10-01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6489-256F-4A5A-AE5F-EABA1DF70E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561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0270-0FBE-4931-883A-E8610028BDFE}" type="datetimeFigureOut">
              <a:rPr lang="ko-KR" altLang="en-US" smtClean="0"/>
              <a:pPr/>
              <a:t>2018-10-01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6489-256F-4A5A-AE5F-EABA1DF70E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262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0270-0FBE-4931-883A-E8610028BDFE}" type="datetimeFigureOut">
              <a:rPr lang="ko-KR" altLang="en-US" smtClean="0"/>
              <a:pPr/>
              <a:t>2018-10-01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6489-256F-4A5A-AE5F-EABA1DF70E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793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0270-0FBE-4931-883A-E8610028BDFE}" type="datetimeFigureOut">
              <a:rPr lang="ko-KR" altLang="en-US" smtClean="0"/>
              <a:pPr/>
              <a:t>2018-10-01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6489-256F-4A5A-AE5F-EABA1DF70E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101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0270-0FBE-4931-883A-E8610028BDFE}" type="datetimeFigureOut">
              <a:rPr lang="ko-KR" altLang="en-US" smtClean="0"/>
              <a:pPr/>
              <a:t>2018-10-01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6489-256F-4A5A-AE5F-EABA1DF70E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720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0270-0FBE-4931-883A-E8610028BDFE}" type="datetimeFigureOut">
              <a:rPr lang="ko-KR" altLang="en-US" smtClean="0"/>
              <a:pPr/>
              <a:t>2018-10-01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6489-256F-4A5A-AE5F-EABA1DF70E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78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0270-0FBE-4931-883A-E8610028BDFE}" type="datetimeFigureOut">
              <a:rPr lang="ko-KR" altLang="en-US" smtClean="0"/>
              <a:pPr/>
              <a:t>2018-10-01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6489-256F-4A5A-AE5F-EABA1DF70E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0270-0FBE-4931-883A-E8610028BDFE}" type="datetimeFigureOut">
              <a:rPr lang="ko-KR" altLang="en-US" smtClean="0"/>
              <a:pPr/>
              <a:t>2018-10-01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6489-256F-4A5A-AE5F-EABA1DF70E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613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0270-0FBE-4931-883A-E8610028BDFE}" type="datetimeFigureOut">
              <a:rPr lang="ko-KR" altLang="en-US" smtClean="0"/>
              <a:pPr/>
              <a:t>2018-10-01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6489-256F-4A5A-AE5F-EABA1DF70E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465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30270-0FBE-4931-883A-E8610028BDFE}" type="datetimeFigureOut">
              <a:rPr lang="ko-KR" altLang="en-US" smtClean="0"/>
              <a:pPr/>
              <a:t>2018-10-01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E6489-256F-4A5A-AE5F-EABA1DF70E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0316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wav"/><Relationship Id="rId7" Type="http://schemas.openxmlformats.org/officeDocument/2006/relationships/image" Target="../media/image11.jpe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1.mp3"/><Relationship Id="rId7" Type="http://schemas.openxmlformats.org/officeDocument/2006/relationships/image" Target="../media/image12.jpe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1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15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17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18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9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wav"/><Relationship Id="rId7" Type="http://schemas.openxmlformats.org/officeDocument/2006/relationships/image" Target="../media/image3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27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6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10" Type="http://schemas.openxmlformats.org/officeDocument/2006/relationships/image" Target="../media/image2.png"/><Relationship Id="rId4" Type="http://schemas.openxmlformats.org/officeDocument/2006/relationships/audio" Target="../media/media6.mp3"/><Relationship Id="rId9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1.mp3"/><Relationship Id="rId7" Type="http://schemas.openxmlformats.org/officeDocument/2006/relationships/image" Target="../media/image35.jpeg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1.mp3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wav"/><Relationship Id="rId7" Type="http://schemas.openxmlformats.org/officeDocument/2006/relationships/image" Target="../media/image36.jpe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4.mp3"/><Relationship Id="rId7" Type="http://schemas.openxmlformats.org/officeDocument/2006/relationships/image" Target="../media/image37.jpe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4.mp3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40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image" Target="../media/image41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42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43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1.mp3"/><Relationship Id="rId7" Type="http://schemas.openxmlformats.org/officeDocument/2006/relationships/image" Target="../media/image38.jpeg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1.mp3"/><Relationship Id="rId9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image" Target="../media/image2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mp3"/><Relationship Id="rId7" Type="http://schemas.openxmlformats.org/officeDocument/2006/relationships/image" Target="../media/image5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p3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3.mp3"/><Relationship Id="rId7" Type="http://schemas.openxmlformats.org/officeDocument/2006/relationships/image" Target="../media/image46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notesSlide" Target="../notesSlides/notesSlide40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3.mp3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5.mp3"/><Relationship Id="rId7" Type="http://schemas.openxmlformats.org/officeDocument/2006/relationships/image" Target="../media/image47.jpeg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6" Type="http://schemas.openxmlformats.org/officeDocument/2006/relationships/notesSlide" Target="../notesSlides/notesSlide4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5.mp3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7.mp3"/><Relationship Id="rId7" Type="http://schemas.openxmlformats.org/officeDocument/2006/relationships/image" Target="../media/image48.jpeg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6" Type="http://schemas.openxmlformats.org/officeDocument/2006/relationships/notesSlide" Target="../notesSlides/notesSlide4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7.mp3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9.mp3"/><Relationship Id="rId7" Type="http://schemas.openxmlformats.org/officeDocument/2006/relationships/image" Target="../media/image49.jpeg"/><Relationship Id="rId2" Type="http://schemas.openxmlformats.org/officeDocument/2006/relationships/audio" Target="../media/media58.mp3"/><Relationship Id="rId1" Type="http://schemas.microsoft.com/office/2007/relationships/media" Target="../media/media58.mp3"/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9.mp3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1.mp3"/><Relationship Id="rId7" Type="http://schemas.openxmlformats.org/officeDocument/2006/relationships/image" Target="../media/image50.jpeg"/><Relationship Id="rId2" Type="http://schemas.openxmlformats.org/officeDocument/2006/relationships/audio" Target="../media/media60.mp3"/><Relationship Id="rId1" Type="http://schemas.microsoft.com/office/2007/relationships/media" Target="../media/media60.mp3"/><Relationship Id="rId6" Type="http://schemas.openxmlformats.org/officeDocument/2006/relationships/notesSlide" Target="../notesSlides/notesSlide44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1.mp3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3.mp3"/><Relationship Id="rId7" Type="http://schemas.openxmlformats.org/officeDocument/2006/relationships/image" Target="../media/image51.jpeg"/><Relationship Id="rId2" Type="http://schemas.openxmlformats.org/officeDocument/2006/relationships/audio" Target="../media/media62.mp3"/><Relationship Id="rId1" Type="http://schemas.microsoft.com/office/2007/relationships/media" Target="../media/media62.mp3"/><Relationship Id="rId6" Type="http://schemas.openxmlformats.org/officeDocument/2006/relationships/notesSlide" Target="../notesSlides/notesSlide45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3.mp3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6.xml"/><Relationship Id="rId3" Type="http://schemas.microsoft.com/office/2007/relationships/media" Target="../media/media65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64.mp3"/><Relationship Id="rId1" Type="http://schemas.microsoft.com/office/2007/relationships/media" Target="../media/media64.mp3"/><Relationship Id="rId6" Type="http://schemas.microsoft.com/office/2007/relationships/media" Target="../media/media66.WAV"/><Relationship Id="rId5" Type="http://schemas.openxmlformats.org/officeDocument/2006/relationships/audio" Target="NULL" TargetMode="External"/><Relationship Id="rId10" Type="http://schemas.openxmlformats.org/officeDocument/2006/relationships/image" Target="../media/image2.png"/><Relationship Id="rId4" Type="http://schemas.openxmlformats.org/officeDocument/2006/relationships/audio" Target="../media/media65.mp3"/><Relationship Id="rId9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.mp3"/><Relationship Id="rId7" Type="http://schemas.openxmlformats.org/officeDocument/2006/relationships/image" Target="../media/image6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3.mp3"/><Relationship Id="rId7" Type="http://schemas.openxmlformats.org/officeDocument/2006/relationships/image" Target="../media/image7.jpe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3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wav"/><Relationship Id="rId7" Type="http://schemas.openxmlformats.org/officeDocument/2006/relationships/image" Target="../media/image8.jpe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16.mp3"/><Relationship Id="rId7" Type="http://schemas.openxmlformats.org/officeDocument/2006/relationships/image" Target="../media/image2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6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8.mp3"/><Relationship Id="rId7" Type="http://schemas.openxmlformats.org/officeDocument/2006/relationships/image" Target="../media/image10.jpe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01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60432" y="188640"/>
            <a:ext cx="487363" cy="487363"/>
          </a:xfrm>
          <a:prstGeom prst="rect">
            <a:avLst/>
          </a:prstGeom>
        </p:spPr>
      </p:pic>
      <p:pic>
        <p:nvPicPr>
          <p:cNvPr id="4" name="클래식-경쾌한 피아노연주(재즈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66882"/>
                  <p14:fade out="5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536" y="188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2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10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4" y="404664"/>
            <a:ext cx="487363" cy="487363"/>
          </a:xfrm>
          <a:prstGeom prst="rect">
            <a:avLst/>
          </a:prstGeom>
        </p:spPr>
      </p:pic>
      <p:pic>
        <p:nvPicPr>
          <p:cNvPr id="4" name="Jazz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2933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11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44408" y="476672"/>
            <a:ext cx="487363" cy="487363"/>
          </a:xfrm>
          <a:prstGeom prst="rect">
            <a:avLst/>
          </a:prstGeom>
        </p:spPr>
      </p:pic>
      <p:pic>
        <p:nvPicPr>
          <p:cNvPr id="3" name="11_0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44408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8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636912"/>
            <a:ext cx="2140825" cy="3461081"/>
          </a:xfrm>
          <a:prstGeom prst="rect">
            <a:avLst/>
          </a:prstGeom>
        </p:spPr>
      </p:pic>
      <p:pic>
        <p:nvPicPr>
          <p:cNvPr id="16" name="12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424" y="476672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9712" y="1700808"/>
            <a:ext cx="4824536" cy="8266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700" dirty="0" smtClean="0">
                <a:latin typeface="+mn-ea"/>
              </a:rPr>
              <a:t>비누를 바르고</a:t>
            </a:r>
            <a:endParaRPr lang="en-US" altLang="ko-KR" sz="17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700" dirty="0" smtClean="0">
                <a:latin typeface="+mn-ea"/>
              </a:rPr>
              <a:t>손을 문지른 후 깨끗한 물로 헹궈야 합니다</a:t>
            </a:r>
            <a:r>
              <a:rPr lang="en-US" altLang="ko-KR" sz="1700" dirty="0" smtClean="0">
                <a:latin typeface="+mn-ea"/>
              </a:rPr>
              <a:t>.</a:t>
            </a:r>
            <a:r>
              <a:rPr lang="ko-KR" altLang="en-US" sz="1700" dirty="0" smtClean="0">
                <a:latin typeface="+mn-ea"/>
              </a:rPr>
              <a:t> </a:t>
            </a:r>
            <a:endParaRPr lang="ko-KR" altLang="en-US" sz="17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391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990" y="2636911"/>
            <a:ext cx="2140825" cy="3461081"/>
          </a:xfrm>
          <a:prstGeom prst="rect">
            <a:avLst/>
          </a:prstGeom>
        </p:spPr>
      </p:pic>
      <p:pic>
        <p:nvPicPr>
          <p:cNvPr id="19" name="12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476672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1700808"/>
            <a:ext cx="4824536" cy="8266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700" dirty="0" smtClean="0">
                <a:latin typeface="+mn-ea"/>
              </a:rPr>
              <a:t>비누를 바르고</a:t>
            </a:r>
            <a:endParaRPr lang="en-US" altLang="ko-KR" sz="17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700" dirty="0" smtClean="0">
                <a:latin typeface="+mn-ea"/>
              </a:rPr>
              <a:t>손을 문지른 후 깨끗한 물로 헹궈야 합니다</a:t>
            </a:r>
            <a:r>
              <a:rPr lang="en-US" altLang="ko-KR" sz="1700" dirty="0" smtClean="0">
                <a:latin typeface="+mn-ea"/>
              </a:rPr>
              <a:t>.</a:t>
            </a:r>
            <a:r>
              <a:rPr lang="ko-KR" altLang="en-US" sz="1700" dirty="0" smtClean="0">
                <a:latin typeface="+mn-ea"/>
              </a:rPr>
              <a:t> </a:t>
            </a:r>
            <a:endParaRPr lang="ko-KR" altLang="en-US" sz="17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0475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"/>
    </mc:Choice>
    <mc:Fallback xmlns="">
      <p:transition spd="slow" advClick="0"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12_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332656"/>
            <a:ext cx="487363" cy="48736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757" y="2636910"/>
            <a:ext cx="2140825" cy="34610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1700808"/>
            <a:ext cx="4824536" cy="8266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700" dirty="0" smtClean="0">
                <a:latin typeface="+mn-ea"/>
              </a:rPr>
              <a:t>비누를 바르고</a:t>
            </a:r>
            <a:endParaRPr lang="en-US" altLang="ko-KR" sz="17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700" dirty="0" smtClean="0">
                <a:latin typeface="+mn-ea"/>
              </a:rPr>
              <a:t>손을 문지른 후 깨끗한 물로 헹궈야 합니다</a:t>
            </a:r>
            <a:r>
              <a:rPr lang="en-US" altLang="ko-KR" sz="1700" dirty="0" smtClean="0">
                <a:latin typeface="+mn-ea"/>
              </a:rPr>
              <a:t>.</a:t>
            </a:r>
            <a:r>
              <a:rPr lang="ko-KR" altLang="en-US" sz="1700" dirty="0" smtClean="0">
                <a:latin typeface="+mn-ea"/>
              </a:rPr>
              <a:t> </a:t>
            </a:r>
            <a:endParaRPr lang="ko-KR" altLang="en-US" sz="17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414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234" y="2636910"/>
            <a:ext cx="2143348" cy="3465160"/>
          </a:xfrm>
          <a:prstGeom prst="rect">
            <a:avLst/>
          </a:prstGeom>
        </p:spPr>
      </p:pic>
      <p:pic>
        <p:nvPicPr>
          <p:cNvPr id="9" name="12_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4408" y="476672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1700808"/>
            <a:ext cx="4824536" cy="8266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700" dirty="0" smtClean="0">
                <a:latin typeface="+mn-ea"/>
              </a:rPr>
              <a:t>비누를 바르고</a:t>
            </a:r>
            <a:endParaRPr lang="en-US" altLang="ko-KR" sz="17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700" dirty="0" smtClean="0">
                <a:latin typeface="+mn-ea"/>
              </a:rPr>
              <a:t>손을 문지른 후 깨끗한 물로 헹궈야 합니다</a:t>
            </a:r>
            <a:r>
              <a:rPr lang="en-US" altLang="ko-KR" sz="1700" dirty="0" smtClean="0">
                <a:latin typeface="+mn-ea"/>
              </a:rPr>
              <a:t>.</a:t>
            </a:r>
            <a:r>
              <a:rPr lang="ko-KR" altLang="en-US" sz="1700" dirty="0" smtClean="0">
                <a:latin typeface="+mn-ea"/>
              </a:rPr>
              <a:t> </a:t>
            </a:r>
            <a:endParaRPr lang="ko-KR" altLang="en-US" sz="17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815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636912"/>
            <a:ext cx="2145726" cy="3469004"/>
          </a:xfrm>
          <a:prstGeom prst="rect">
            <a:avLst/>
          </a:prstGeom>
        </p:spPr>
      </p:pic>
      <p:pic>
        <p:nvPicPr>
          <p:cNvPr id="7" name="12_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404664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1700808"/>
            <a:ext cx="4824536" cy="8266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700" dirty="0" smtClean="0">
                <a:latin typeface="+mn-ea"/>
              </a:rPr>
              <a:t>비누를 바르고</a:t>
            </a:r>
            <a:endParaRPr lang="en-US" altLang="ko-KR" sz="17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700" dirty="0" smtClean="0">
                <a:latin typeface="+mn-ea"/>
              </a:rPr>
              <a:t>손을 문지른 후 깨끗한 물로 헹궈야 합니다</a:t>
            </a:r>
            <a:r>
              <a:rPr lang="en-US" altLang="ko-KR" sz="1700" dirty="0" smtClean="0">
                <a:latin typeface="+mn-ea"/>
              </a:rPr>
              <a:t>.</a:t>
            </a:r>
            <a:r>
              <a:rPr lang="ko-KR" altLang="en-US" sz="1700" dirty="0" smtClean="0">
                <a:latin typeface="+mn-ea"/>
              </a:rPr>
              <a:t> </a:t>
            </a:r>
            <a:endParaRPr lang="ko-KR" altLang="en-US" sz="17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670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00"/>
    </mc:Choice>
    <mc:Fallback xmlns="">
      <p:transition spd="slow" advClick="0" advTm="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636913"/>
            <a:ext cx="2145726" cy="3469004"/>
          </a:xfrm>
          <a:prstGeom prst="rect">
            <a:avLst/>
          </a:prstGeom>
        </p:spPr>
      </p:pic>
      <p:pic>
        <p:nvPicPr>
          <p:cNvPr id="9" name="12_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4408" y="404664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9712" y="1700808"/>
            <a:ext cx="4824536" cy="8266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700" dirty="0" smtClean="0">
                <a:latin typeface="+mn-ea"/>
              </a:rPr>
              <a:t>비누를 바르고</a:t>
            </a:r>
            <a:endParaRPr lang="en-US" altLang="ko-KR" sz="17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700" dirty="0" smtClean="0">
                <a:latin typeface="+mn-ea"/>
              </a:rPr>
              <a:t>손을 문지른 후 깨끗한 물로 헹궈야 합니다</a:t>
            </a:r>
            <a:r>
              <a:rPr lang="en-US" altLang="ko-KR" sz="1700" dirty="0" smtClean="0">
                <a:latin typeface="+mn-ea"/>
              </a:rPr>
              <a:t>.</a:t>
            </a:r>
            <a:r>
              <a:rPr lang="ko-KR" altLang="en-US" sz="1700" dirty="0" smtClean="0">
                <a:latin typeface="+mn-ea"/>
              </a:rPr>
              <a:t> </a:t>
            </a:r>
            <a:endParaRPr lang="ko-KR" altLang="en-US" sz="17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7405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0"/>
    </mc:Choice>
    <mc:Fallback xmlns="">
      <p:transition spd="slow" advClick="0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13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424" y="3326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8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500"/>
    </mc:Choice>
    <mc:Fallback xmlns="">
      <p:transition spd="slow" advClick="0" advTm="2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14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4046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9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02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4" y="260648"/>
            <a:ext cx="487363" cy="487363"/>
          </a:xfrm>
          <a:prstGeom prst="rect">
            <a:avLst/>
          </a:prstGeom>
        </p:spPr>
      </p:pic>
      <p:pic>
        <p:nvPicPr>
          <p:cNvPr id="4" name="Jazz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2933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4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2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133290"/>
            <a:ext cx="3910058" cy="3887998"/>
          </a:xfrm>
          <a:prstGeom prst="rect">
            <a:avLst/>
          </a:prstGeom>
        </p:spPr>
      </p:pic>
      <p:pic>
        <p:nvPicPr>
          <p:cNvPr id="14" name="15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424" y="4766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7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500"/>
    </mc:Choice>
    <mc:Fallback xmlns="">
      <p:transition spd="slow" advClick="0" advTm="1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15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548680"/>
            <a:ext cx="487363" cy="48736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111352"/>
            <a:ext cx="3910060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9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500"/>
    </mc:Choice>
    <mc:Fallback xmlns="">
      <p:transition spd="slow" advClick="0" advTm="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15_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0432" y="332656"/>
            <a:ext cx="487363" cy="48736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111354"/>
            <a:ext cx="3910058" cy="38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8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28" y="2111352"/>
            <a:ext cx="3910060" cy="3888000"/>
          </a:xfrm>
          <a:prstGeom prst="rect">
            <a:avLst/>
          </a:prstGeom>
        </p:spPr>
      </p:pic>
      <p:pic>
        <p:nvPicPr>
          <p:cNvPr id="5" name="15_04(수정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432" y="4766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9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15_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0766" y="332656"/>
            <a:ext cx="487363" cy="48736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28" y="2130557"/>
            <a:ext cx="3910058" cy="38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3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500"/>
    </mc:Choice>
    <mc:Fallback xmlns="">
      <p:transition spd="slow" advClick="0" advTm="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28" y="2111354"/>
            <a:ext cx="3910058" cy="3887998"/>
          </a:xfrm>
          <a:prstGeom prst="rect">
            <a:avLst/>
          </a:prstGeom>
        </p:spPr>
      </p:pic>
      <p:pic>
        <p:nvPicPr>
          <p:cNvPr id="18" name="16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4408" y="62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8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500"/>
    </mc:Choice>
    <mc:Fallback xmlns="">
      <p:transition spd="slow" advClick="0" advTm="10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16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476672"/>
            <a:ext cx="487363" cy="48736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28" y="2111354"/>
            <a:ext cx="3910058" cy="38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6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16_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548680"/>
            <a:ext cx="487363" cy="48736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28" y="2111352"/>
            <a:ext cx="3910060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4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16_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476672"/>
            <a:ext cx="487363" cy="48736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28" y="2060848"/>
            <a:ext cx="3910058" cy="38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8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00"/>
    </mc:Choice>
    <mc:Fallback xmlns="">
      <p:transition spd="slow" advClick="0" advTm="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16_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0766" y="548680"/>
            <a:ext cx="487363" cy="48736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28" y="2079932"/>
            <a:ext cx="3910058" cy="38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03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44408" y="404664"/>
            <a:ext cx="487363" cy="487363"/>
          </a:xfrm>
          <a:prstGeom prst="rect">
            <a:avLst/>
          </a:prstGeom>
        </p:spPr>
      </p:pic>
      <p:pic>
        <p:nvPicPr>
          <p:cNvPr id="4" name="03_0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44408" y="1053009"/>
            <a:ext cx="487363" cy="487363"/>
          </a:xfrm>
          <a:prstGeom prst="rect">
            <a:avLst/>
          </a:prstGeom>
        </p:spPr>
      </p:pic>
      <p:pic>
        <p:nvPicPr>
          <p:cNvPr id="5" name="03_0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57660" y="16980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0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96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88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17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2400" y="332656"/>
            <a:ext cx="487363" cy="487363"/>
          </a:xfrm>
          <a:prstGeom prst="rect">
            <a:avLst/>
          </a:prstGeom>
        </p:spPr>
      </p:pic>
      <p:pic>
        <p:nvPicPr>
          <p:cNvPr id="4" name="17_0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2399" y="11228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9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500"/>
    </mc:Choice>
    <mc:Fallback xmlns="">
      <p:transition spd="slow" advClick="0" advTm="10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4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18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6" y="404664"/>
            <a:ext cx="487363" cy="487363"/>
          </a:xfrm>
          <a:prstGeom prst="rect">
            <a:avLst/>
          </a:prstGeom>
        </p:spPr>
      </p:pic>
      <p:pic>
        <p:nvPicPr>
          <p:cNvPr id="4" name="Jazz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2933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19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4" y="332656"/>
            <a:ext cx="487363" cy="487363"/>
          </a:xfrm>
          <a:prstGeom prst="rect">
            <a:avLst/>
          </a:prstGeom>
        </p:spPr>
      </p:pic>
      <p:pic>
        <p:nvPicPr>
          <p:cNvPr id="2" name="19_0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3" y="9807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4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000"/>
    </mc:Choice>
    <mc:Fallback xmlns="">
      <p:transition spd="slow" advClick="0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16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79" y="2852936"/>
            <a:ext cx="3960441" cy="3435362"/>
          </a:xfrm>
          <a:prstGeom prst="rect">
            <a:avLst/>
          </a:prstGeom>
        </p:spPr>
      </p:pic>
      <p:pic>
        <p:nvPicPr>
          <p:cNvPr id="20" name="19_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424" y="4046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2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999" y="2852936"/>
            <a:ext cx="3960000" cy="3434980"/>
          </a:xfrm>
          <a:prstGeom prst="rect">
            <a:avLst/>
          </a:prstGeom>
        </p:spPr>
      </p:pic>
      <p:pic>
        <p:nvPicPr>
          <p:cNvPr id="3" name="19_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4766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2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80" y="2852936"/>
            <a:ext cx="3960000" cy="3434980"/>
          </a:xfrm>
          <a:prstGeom prst="rect">
            <a:avLst/>
          </a:prstGeom>
        </p:spPr>
      </p:pic>
      <p:pic>
        <p:nvPicPr>
          <p:cNvPr id="10" name="19_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424" y="3326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3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80" y="2843704"/>
            <a:ext cx="3960000" cy="3434980"/>
          </a:xfrm>
          <a:prstGeom prst="rect">
            <a:avLst/>
          </a:prstGeom>
        </p:spPr>
      </p:pic>
      <p:pic>
        <p:nvPicPr>
          <p:cNvPr id="3" name="19_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424" y="62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500"/>
    </mc:Choice>
    <mc:Fallback xmlns="">
      <p:transition spd="slow" advClick="0" advTm="1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80" y="2832898"/>
            <a:ext cx="3972458" cy="3445786"/>
          </a:xfrm>
          <a:prstGeom prst="rect">
            <a:avLst/>
          </a:prstGeom>
        </p:spPr>
      </p:pic>
      <p:pic>
        <p:nvPicPr>
          <p:cNvPr id="5" name="19_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4766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8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19_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4" y="1246106"/>
            <a:ext cx="487363" cy="48736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457" y="2843704"/>
            <a:ext cx="3960000" cy="3434980"/>
          </a:xfrm>
          <a:prstGeom prst="rect">
            <a:avLst/>
          </a:prstGeom>
        </p:spPr>
      </p:pic>
      <p:pic>
        <p:nvPicPr>
          <p:cNvPr id="2" name="19_0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4" y="3793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7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6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20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4766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4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00"/>
    </mc:Choice>
    <mc:Fallback xmlns="">
      <p:transition spd="slow" advClick="0" advTm="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04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5172" y="1053009"/>
            <a:ext cx="487363" cy="487363"/>
          </a:xfrm>
          <a:prstGeom prst="rect">
            <a:avLst/>
          </a:prstGeom>
        </p:spPr>
      </p:pic>
      <p:pic>
        <p:nvPicPr>
          <p:cNvPr id="5" name="04_0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5172" y="4046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7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000"/>
    </mc:Choice>
    <mc:Fallback xmlns="">
      <p:transition spd="slow" advClick="0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9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293305"/>
            <a:ext cx="487363" cy="487363"/>
          </a:xfrm>
          <a:prstGeom prst="rect">
            <a:avLst/>
          </a:prstGeom>
        </p:spPr>
      </p:pic>
      <p:pic>
        <p:nvPicPr>
          <p:cNvPr id="2" name="21_0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4" y="2933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8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22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6" y="332656"/>
            <a:ext cx="487363" cy="487363"/>
          </a:xfrm>
          <a:prstGeom prst="rect">
            <a:avLst/>
          </a:prstGeom>
        </p:spPr>
      </p:pic>
      <p:pic>
        <p:nvPicPr>
          <p:cNvPr id="4" name="22_0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5" y="11526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3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spd="slow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23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60432" y="332656"/>
            <a:ext cx="487363" cy="487363"/>
          </a:xfrm>
          <a:prstGeom prst="rect">
            <a:avLst/>
          </a:prstGeom>
        </p:spPr>
      </p:pic>
      <p:pic>
        <p:nvPicPr>
          <p:cNvPr id="4" name="23_0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60432" y="11526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1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65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24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6" y="332656"/>
            <a:ext cx="487363" cy="487363"/>
          </a:xfrm>
          <a:prstGeom prst="rect">
            <a:avLst/>
          </a:prstGeom>
        </p:spPr>
      </p:pic>
      <p:pic>
        <p:nvPicPr>
          <p:cNvPr id="4" name="24_0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5" y="11526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8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500"/>
    </mc:Choice>
    <mc:Fallback xmlns="">
      <p:transition spd="slow" advClick="0" advTm="1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9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25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6" y="548680"/>
            <a:ext cx="487363" cy="487363"/>
          </a:xfrm>
          <a:prstGeom prst="rect">
            <a:avLst/>
          </a:prstGeom>
        </p:spPr>
      </p:pic>
      <p:pic>
        <p:nvPicPr>
          <p:cNvPr id="4" name="25_0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5" y="13410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5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26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6" y="404664"/>
            <a:ext cx="487363" cy="487363"/>
          </a:xfrm>
          <a:prstGeom prst="rect">
            <a:avLst/>
          </a:prstGeom>
        </p:spPr>
      </p:pic>
      <p:pic>
        <p:nvPicPr>
          <p:cNvPr id="4" name="26_0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5" y="12966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0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000"/>
    </mc:Choice>
    <mc:Fallback xmlns="">
      <p:transition spd="slow" advClick="0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27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8424" y="332656"/>
            <a:ext cx="487363" cy="487363"/>
          </a:xfrm>
          <a:prstGeom prst="rect">
            <a:avLst/>
          </a:prstGeom>
        </p:spPr>
      </p:pic>
      <p:pic>
        <p:nvPicPr>
          <p:cNvPr id="4" name="27_02(동시에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8423" y="1152675"/>
            <a:ext cx="487363" cy="487363"/>
          </a:xfrm>
          <a:prstGeom prst="rect">
            <a:avLst/>
          </a:prstGeom>
        </p:spPr>
      </p:pic>
      <p:pic>
        <p:nvPicPr>
          <p:cNvPr id="5" name="INVITATION TO THE BINDING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8993.6054"/>
                  <p14:fade out="5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3528" y="3445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0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05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4" y="404664"/>
            <a:ext cx="487363" cy="487363"/>
          </a:xfrm>
          <a:prstGeom prst="rect">
            <a:avLst/>
          </a:prstGeom>
        </p:spPr>
      </p:pic>
      <p:pic>
        <p:nvPicPr>
          <p:cNvPr id="4" name="05_0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3" y="11247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2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000"/>
    </mc:Choice>
    <mc:Fallback xmlns="">
      <p:transition spd="slow" advClick="0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3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06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4" y="404664"/>
            <a:ext cx="487363" cy="487363"/>
          </a:xfrm>
          <a:prstGeom prst="rect">
            <a:avLst/>
          </a:prstGeom>
        </p:spPr>
      </p:pic>
      <p:pic>
        <p:nvPicPr>
          <p:cNvPr id="4" name="06_0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3" y="10530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34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07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6" y="332656"/>
            <a:ext cx="487363" cy="487363"/>
          </a:xfrm>
          <a:prstGeom prst="rect">
            <a:avLst/>
          </a:prstGeom>
        </p:spPr>
      </p:pic>
      <p:pic>
        <p:nvPicPr>
          <p:cNvPr id="4" name="Jazz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2933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2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2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8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404664"/>
            <a:ext cx="487363" cy="487363"/>
          </a:xfrm>
          <a:prstGeom prst="rect">
            <a:avLst/>
          </a:prstGeom>
        </p:spPr>
      </p:pic>
      <p:pic>
        <p:nvPicPr>
          <p:cNvPr id="7" name="08_0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1196752"/>
            <a:ext cx="487363" cy="48736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3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0"/>
    </mc:Choice>
    <mc:Fallback xmlns="">
      <p:transition spd="slow"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5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9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09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4" y="404664"/>
            <a:ext cx="487363" cy="487363"/>
          </a:xfrm>
          <a:prstGeom prst="rect">
            <a:avLst/>
          </a:prstGeom>
        </p:spPr>
      </p:pic>
      <p:pic>
        <p:nvPicPr>
          <p:cNvPr id="6" name="09_0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3" y="11247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1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1509</Words>
  <Application>Microsoft Office PowerPoint</Application>
  <PresentationFormat>화면 슬라이드 쇼(4:3)</PresentationFormat>
  <Paragraphs>121</Paragraphs>
  <Slides>46</Slides>
  <Notes>46</Notes>
  <HiddenSlides>0</HiddenSlides>
  <MMClips>70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46</vt:i4>
      </vt:variant>
    </vt:vector>
  </HeadingPairs>
  <TitlesOfParts>
    <vt:vector size="49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인쇄출판시스템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전산실</dc:creator>
  <cp:lastModifiedBy>정다운</cp:lastModifiedBy>
  <cp:revision>101</cp:revision>
  <cp:lastPrinted>2018-09-27T08:04:51Z</cp:lastPrinted>
  <dcterms:created xsi:type="dcterms:W3CDTF">2016-09-03T08:42:40Z</dcterms:created>
  <dcterms:modified xsi:type="dcterms:W3CDTF">2018-10-01T01:33:02Z</dcterms:modified>
</cp:coreProperties>
</file>